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235AA-5AD1-4A86-A41C-52FB8B668869}" type="datetimeFigureOut">
              <a:rPr lang="hu-HU" smtClean="0"/>
              <a:t>2011.05.12.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92511-66F9-48C3-A251-635240CAE4F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Munkavédelem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Általános ismeretek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Egyéni védőeszközök juttatásának rendje</a:t>
            </a:r>
            <a:endParaRPr lang="hu-H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smtClean="0"/>
              <a:t>A kockázatok egészséget nem veszélyeztető mértékűre csökkentése érdekében a munkáltató a munkavállalókat a kockázatokkal szemben védelmet nyújtó védőeszközzel </a:t>
            </a:r>
            <a:r>
              <a:rPr lang="hu-HU" sz="1800" b="1" dirty="0" smtClean="0"/>
              <a:t>látja el </a:t>
            </a:r>
            <a:r>
              <a:rPr lang="hu-HU" sz="1800" dirty="0" smtClean="0"/>
              <a:t>és </a:t>
            </a:r>
            <a:r>
              <a:rPr lang="hu-HU" sz="1800" b="1" dirty="0" smtClean="0"/>
              <a:t>ellenőrzi </a:t>
            </a:r>
            <a:r>
              <a:rPr lang="hu-HU" sz="1800" dirty="0" smtClean="0"/>
              <a:t>azok rendeltetésszerű használatát.</a:t>
            </a:r>
          </a:p>
          <a:p>
            <a:endParaRPr lang="hu-HU" sz="1800" dirty="0" smtClean="0"/>
          </a:p>
          <a:p>
            <a:r>
              <a:rPr lang="hu-HU" sz="1800" dirty="0" smtClean="0"/>
              <a:t>Egyéni védőeszköz juttatásának belső  rendjét a munkáltató írásban határozza meg.</a:t>
            </a:r>
          </a:p>
          <a:p>
            <a:endParaRPr lang="hu-HU" sz="1800" dirty="0" smtClean="0"/>
          </a:p>
          <a:p>
            <a:r>
              <a:rPr lang="hu-HU" sz="1800" b="1" dirty="0" smtClean="0"/>
              <a:t>E feladat ellátása munkabiztonsági és munka-egészségügyi szaktevékenységnek minősül.</a:t>
            </a:r>
          </a:p>
          <a:p>
            <a:endParaRPr lang="hu-HU" sz="1800" b="1" dirty="0" smtClean="0"/>
          </a:p>
          <a:p>
            <a:r>
              <a:rPr lang="hu-HU" sz="1800" dirty="0" smtClean="0"/>
              <a:t>Egyéni védőeszközt forgalomba hozni, használatba </a:t>
            </a:r>
            <a:r>
              <a:rPr lang="hu-HU" sz="1800" dirty="0" err="1" smtClean="0"/>
              <a:t>veni</a:t>
            </a:r>
            <a:r>
              <a:rPr lang="hu-HU" sz="1800" dirty="0" smtClean="0"/>
              <a:t> akkor szabad, ha az rendelkezik EK-megfelelőségi nyilatkozattal, illetve EK-típustanúsítvánnyal.</a:t>
            </a:r>
            <a:endParaRPr lang="hu-H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Kockázatértékelés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000" dirty="0" smtClean="0"/>
              <a:t>Kockázatértékelés a munkáltató legáltalánosabb, további intézkedéseket megalapozó megelőzési, munkavédelmi jellegű feladata.</a:t>
            </a:r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r>
              <a:rPr lang="hu-HU" sz="2000" dirty="0" smtClean="0"/>
              <a:t>A munkáltató valamennyi munkahelyre vonatkozóan tartozik elvégeztetni a munkavállalók egészségét és biztonságát veszélyeztető kockázatok felmérését és ennek dokumentálását.</a:t>
            </a:r>
          </a:p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r>
              <a:rPr lang="hu-HU" sz="2000" dirty="0" smtClean="0"/>
              <a:t>Valamennyi tevékenységét lényegében erre alapozva kell megkezdenie és folytatnia.</a:t>
            </a:r>
            <a:endParaRPr lang="hu-H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Főbb lépései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A munkahelyi veszélyek azonosítása</a:t>
            </a:r>
          </a:p>
          <a:p>
            <a:r>
              <a:rPr lang="hu-HU" sz="2000" dirty="0" smtClean="0"/>
              <a:t>A veszélyeztetettek azonosítása, az érintettek száma</a:t>
            </a:r>
          </a:p>
          <a:p>
            <a:r>
              <a:rPr lang="hu-HU" sz="2000" dirty="0" smtClean="0"/>
              <a:t>A kockázatot súlyosbító tényezők azonosítása</a:t>
            </a:r>
          </a:p>
          <a:p>
            <a:r>
              <a:rPr lang="hu-HU" sz="2000" dirty="0" smtClean="0"/>
              <a:t>A kockázatok minőségi, illetőleg mennyiségi értékelése, a fennálló helyzettel való összevetés alapján annak megállapítása, hogy a körülmények megfelelnek-e a munkavédelemre vonatkozó szabályoknak, illetve biztosított-e a kockázatok megfelelő alacsony szinten tartása</a:t>
            </a:r>
          </a:p>
          <a:p>
            <a:r>
              <a:rPr lang="hu-HU" sz="2000" dirty="0" smtClean="0"/>
              <a:t>A szükséges megelőző intézkedések, a határidő és a felelősök megjelölése</a:t>
            </a:r>
            <a:endParaRPr lang="hu-H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Mit jelent a kockázat?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000" b="1" i="1" dirty="0" smtClean="0"/>
          </a:p>
          <a:p>
            <a:r>
              <a:rPr lang="hu-HU" sz="2000" b="1" i="1" dirty="0" smtClean="0"/>
              <a:t>Kockázat: </a:t>
            </a:r>
            <a:r>
              <a:rPr lang="hu-HU" sz="2000" dirty="0" smtClean="0"/>
              <a:t>a veszélyhelyzetben a sérülés vagy az egészségkárosodás valószínűségének és súlyosságának együttes hatása.</a:t>
            </a:r>
          </a:p>
          <a:p>
            <a:endParaRPr lang="hu-HU" sz="2000" dirty="0" smtClean="0"/>
          </a:p>
          <a:p>
            <a:r>
              <a:rPr lang="hu-HU" sz="2000" b="1" i="1" dirty="0" err="1" smtClean="0"/>
              <a:t>Pszichoszociális</a:t>
            </a:r>
            <a:r>
              <a:rPr lang="hu-HU" sz="2000" b="1" i="1" dirty="0" smtClean="0"/>
              <a:t> kockázat:</a:t>
            </a:r>
            <a:r>
              <a:rPr lang="hu-HU" sz="2000" dirty="0" smtClean="0"/>
              <a:t> a munkavállalót a munkahelyén érő azon hatások (konfliktusok, munkaszervezés, munkarend, foglalkoztatási jogviszony bizonytalansága stb.) összessége, amelyek befolyásolják az e hatásokra adott válaszreakcióit, illetőleg ezzel összefüggésben stressz, munkabaleset, lelki eredetű szervi (pszichoszomatikus) megbetegedés következhet be.</a:t>
            </a:r>
            <a:endParaRPr lang="hu-HU" sz="2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28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Mikor kell első alkalommal elvégezni a kockázatértékelést?</a:t>
            </a:r>
            <a:endParaRPr lang="hu-HU" sz="28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000" dirty="0" smtClean="0"/>
          </a:p>
          <a:p>
            <a:r>
              <a:rPr lang="hu-HU" sz="2000" dirty="0" smtClean="0"/>
              <a:t>A munkáltató a kockázatértékelést és megelőző intézkedéseket első alkalommal – eltérő jogszabályi rendelkezés hiányában:</a:t>
            </a:r>
          </a:p>
          <a:p>
            <a:endParaRPr lang="hu-HU" sz="2000" dirty="0" smtClean="0"/>
          </a:p>
          <a:p>
            <a:pPr lvl="1"/>
            <a:r>
              <a:rPr lang="hu-HU" sz="1800" dirty="0" smtClean="0"/>
              <a:t>Az 5/1993 (XII.26.) MüM rendeletben meghatározott I. veszélyességi osztályba sorolt munkáltatónál legkésőbb a munkáltató tevékenységének megkezdésétől számított </a:t>
            </a:r>
            <a:r>
              <a:rPr lang="hu-HU" sz="1800" b="1" dirty="0" smtClean="0"/>
              <a:t>hat hónapon belül</a:t>
            </a:r>
            <a:r>
              <a:rPr lang="hu-HU" sz="1800" dirty="0" smtClean="0"/>
              <a:t> köteles elvégezni.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Egyébként legkésőbb a munkáltató tevékenységének megkezdésétől számított </a:t>
            </a:r>
            <a:r>
              <a:rPr lang="hu-HU" sz="1800" b="1" dirty="0" smtClean="0"/>
              <a:t>egy éven belül</a:t>
            </a:r>
            <a:r>
              <a:rPr lang="hu-HU" sz="1800" dirty="0" smtClean="0"/>
              <a:t> köteles elvégezni.</a:t>
            </a:r>
            <a:endParaRPr lang="hu-H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28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Milyen gyakran kell felülvizsgálni a kockázatértékelést?</a:t>
            </a:r>
            <a:endParaRPr lang="hu-HU" sz="28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800" b="1" dirty="0" smtClean="0"/>
              <a:t>Legalább évenként</a:t>
            </a:r>
            <a:r>
              <a:rPr lang="hu-HU" sz="1800" dirty="0" smtClean="0"/>
              <a:t>, illetve:</a:t>
            </a:r>
          </a:p>
          <a:p>
            <a:endParaRPr lang="hu-HU" sz="1800" dirty="0" smtClean="0"/>
          </a:p>
          <a:p>
            <a:r>
              <a:rPr lang="hu-HU" sz="1800" b="1" dirty="0" smtClean="0"/>
              <a:t>Indokolt esetben: </a:t>
            </a:r>
            <a:r>
              <a:rPr lang="hu-HU" sz="1800" dirty="0" smtClean="0"/>
              <a:t>indokolt esetnek kell tekinteni különösen a kockázatok (munkakörülmények, az alkalmazott technológia, veszélyes anyag, készítmény, munkaeszköz, munkavégzés) lényeges megváltozását, illetőleg új technológia, munkaszervezés bevezetését, alkalmazását.</a:t>
            </a:r>
          </a:p>
          <a:p>
            <a:endParaRPr lang="hu-HU" sz="1800" dirty="0" smtClean="0"/>
          </a:p>
          <a:p>
            <a:r>
              <a:rPr lang="hu-HU" sz="1800" b="1" dirty="0" smtClean="0"/>
              <a:t>Soron kívül:</a:t>
            </a:r>
            <a:r>
              <a:rPr lang="hu-HU" sz="1800" dirty="0" smtClean="0"/>
              <a:t> soron kívül el kell végezni, illetve felülvizsgálni a kockázatértékelést, ha a kockázatok lényeges megváltozásával munkabaleset, fokozott expozíció, illetve foglalkozási megbetegedés hozható összefüggésbe, vagy a kockázatértékelés a külön jogszabályban meghatározott szempontra nem terjed ki.</a:t>
            </a:r>
          </a:p>
          <a:p>
            <a:endParaRPr lang="hu-HU" sz="1800" b="1" dirty="0" smtClean="0"/>
          </a:p>
          <a:p>
            <a:pPr algn="ctr">
              <a:buNone/>
            </a:pPr>
            <a:r>
              <a:rPr lang="hu-HU" sz="1800" b="1" dirty="0" smtClean="0"/>
              <a:t>A kockázatértékelés elvégzése munkabiztonsági és munka-egészségügyi szaktevékenységnek minősül.</a:t>
            </a:r>
            <a:endParaRPr lang="hu-HU" sz="1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Legfontosabb kockázati tényezők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2800" dirty="0" smtClean="0"/>
              <a:t>Veszélyes anyagok és készítmények</a:t>
            </a:r>
          </a:p>
          <a:p>
            <a:r>
              <a:rPr lang="hu-HU" sz="2800" dirty="0" smtClean="0"/>
              <a:t>Fizikai kockázati tényezők</a:t>
            </a:r>
          </a:p>
          <a:p>
            <a:r>
              <a:rPr lang="hu-HU" sz="2800" dirty="0" smtClean="0"/>
              <a:t>Biológiai tényezők</a:t>
            </a:r>
          </a:p>
          <a:p>
            <a:r>
              <a:rPr lang="hu-HU" sz="2800" dirty="0" smtClean="0"/>
              <a:t>Pszichés kockázati tényezők</a:t>
            </a:r>
            <a:endParaRPr lang="hu-H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Mentési terv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Rendellenes körülmények kialakulása esetére – amikor a szabályos üzemvitelre vonatkozó biztonsági előírások nem tarthatók be – a munkahely jellegére, helyzetére, kiterjedésére, valamint  a veszélyforrások hatására, továbbá a munkavégzés hatókörében tartózkodókra is tekintettel mentési tervet kell készíteni, és a mentéshez szükséges személyeket ki kell jelölni. Jogszabály ezzel kapcsolatban kötelező előírásokat állapíthat meg.</a:t>
            </a:r>
          </a:p>
          <a:p>
            <a:endParaRPr lang="hu-HU" sz="2000" dirty="0" smtClean="0"/>
          </a:p>
          <a:p>
            <a:r>
              <a:rPr lang="hu-HU" sz="2000" dirty="0" smtClean="0"/>
              <a:t>A mentési terv munkahelyre vonatkozó részét minden érintett munkavállalóval ismertetni kell.</a:t>
            </a:r>
            <a:endParaRPr lang="hu-H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Érintésvédelmi minősítő irat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smtClean="0"/>
              <a:t>Az ellenőrző felülvizsgálatot az üzemeltetés megkezdését megelőzően, valamint az érintésvédelem bővítése, átalakítása és javítása után a szerelés befejező műveleteként kell elvégezni szabványossági felülvizsgálattal</a:t>
            </a:r>
          </a:p>
          <a:p>
            <a:endParaRPr lang="hu-HU" sz="1800" dirty="0" smtClean="0"/>
          </a:p>
          <a:p>
            <a:r>
              <a:rPr lang="hu-HU" sz="1800" dirty="0" smtClean="0"/>
              <a:t>Időszakos ellenőrző felülvizsgálatot legalább:</a:t>
            </a:r>
          </a:p>
          <a:p>
            <a:pPr lvl="1"/>
            <a:r>
              <a:rPr lang="hu-HU" sz="1800" dirty="0" smtClean="0"/>
              <a:t>Áram- védőkapcsolón </a:t>
            </a:r>
            <a:r>
              <a:rPr lang="hu-HU" sz="1800" b="1" dirty="0" smtClean="0"/>
              <a:t>havonta</a:t>
            </a:r>
            <a:r>
              <a:rPr lang="hu-HU" sz="1800" dirty="0" smtClean="0"/>
              <a:t> szerelői ellenőrzéssel</a:t>
            </a:r>
          </a:p>
          <a:p>
            <a:pPr lvl="1"/>
            <a:r>
              <a:rPr lang="hu-HU" sz="1800" dirty="0" smtClean="0"/>
              <a:t>Kéziszerszámokon és hordozható biztonsági transzformátorokon </a:t>
            </a:r>
            <a:r>
              <a:rPr lang="hu-HU" sz="1800" b="1" dirty="0" smtClean="0"/>
              <a:t>évenkénti</a:t>
            </a:r>
            <a:r>
              <a:rPr lang="hu-HU" sz="1800" dirty="0" smtClean="0"/>
              <a:t> szerelői ellenőrzéssel</a:t>
            </a:r>
          </a:p>
          <a:p>
            <a:pPr lvl="1"/>
            <a:r>
              <a:rPr lang="hu-HU" sz="1800" dirty="0" smtClean="0"/>
              <a:t>A Kommunális- és lakóépületek Érintésvédelmi Szabályzatáról szóló 8/1981. (XII. 27.) </a:t>
            </a:r>
            <a:r>
              <a:rPr lang="hu-HU" sz="1800" dirty="0" err="1" smtClean="0"/>
              <a:t>IpM</a:t>
            </a:r>
            <a:r>
              <a:rPr lang="hu-HU" sz="1800" dirty="0" smtClean="0"/>
              <a:t> rendelet alkalmazási körébe tartozó villamos berendezéseken </a:t>
            </a:r>
            <a:r>
              <a:rPr lang="hu-HU" sz="1800" b="1" dirty="0" smtClean="0"/>
              <a:t>6 évenként </a:t>
            </a:r>
            <a:r>
              <a:rPr lang="hu-HU" sz="1800" dirty="0" smtClean="0"/>
              <a:t>szerelői ellenőrzéssel</a:t>
            </a:r>
          </a:p>
          <a:p>
            <a:pPr lvl="1"/>
            <a:r>
              <a:rPr lang="hu-HU" sz="1800" dirty="0" smtClean="0"/>
              <a:t>Egyéb villamos berendezéseken </a:t>
            </a:r>
            <a:r>
              <a:rPr lang="hu-HU" sz="1800" b="1" dirty="0" smtClean="0"/>
              <a:t>3 évenként </a:t>
            </a:r>
            <a:r>
              <a:rPr lang="hu-HU" sz="1800" dirty="0" smtClean="0"/>
              <a:t>szabványossági felülvizsgálattal.</a:t>
            </a:r>
            <a:endParaRPr lang="hu-H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Veszélyes anyagok bejelentése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29. § (1) E törvény hatálybalépését követően hatálya alá tartozó tevékenységet folytatni kívánó természetes vagy jogi személy </a:t>
            </a:r>
            <a:r>
              <a:rPr lang="hu-HU" sz="2400" b="1" dirty="0" smtClean="0"/>
              <a:t>a tevékenységének megkezdése előtt ezt köteles bejelenteni az ÁNTSZ tevékenység gyakorlásának helye szerinti területileg illetékes városi, fővárosi kerületi intézetének.</a:t>
            </a:r>
            <a:endParaRPr lang="hu-H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Főbb munkaadói kötelezettségek</a:t>
            </a:r>
            <a:endParaRPr lang="hu-HU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smtClean="0"/>
              <a:t>Munkavédelmi szakember foglalkoztatása</a:t>
            </a:r>
          </a:p>
          <a:p>
            <a:r>
              <a:rPr lang="hu-HU" sz="1800" b="1" i="1" dirty="0" smtClean="0"/>
              <a:t>Munkavédelem legfontosabb iratanyagai a vállalkozásoknál</a:t>
            </a:r>
          </a:p>
          <a:p>
            <a:r>
              <a:rPr lang="hu-HU" sz="1800" dirty="0" smtClean="0"/>
              <a:t>Telepengedély</a:t>
            </a:r>
          </a:p>
          <a:p>
            <a:r>
              <a:rPr lang="hu-HU" sz="1800" dirty="0" smtClean="0"/>
              <a:t>Munkavédelmi szabályzat</a:t>
            </a:r>
          </a:p>
          <a:p>
            <a:r>
              <a:rPr lang="hu-HU" sz="1800" dirty="0" smtClean="0"/>
              <a:t>Munkavédelmi oktatás</a:t>
            </a:r>
          </a:p>
          <a:p>
            <a:r>
              <a:rPr lang="hu-HU" sz="1800" dirty="0" smtClean="0"/>
              <a:t>Orvosi alkalmassági vizsgálatok</a:t>
            </a:r>
          </a:p>
          <a:p>
            <a:r>
              <a:rPr lang="hu-HU" sz="1800" b="1" i="1" dirty="0" smtClean="0"/>
              <a:t>Munkabalesetek és foglalkozási megbetegedések bejelentése, kivizsgálása és nyilvántartása</a:t>
            </a:r>
          </a:p>
          <a:p>
            <a:r>
              <a:rPr lang="hu-HU" sz="1800" dirty="0" smtClean="0"/>
              <a:t>Egyéni védőeszközök</a:t>
            </a:r>
          </a:p>
          <a:p>
            <a:r>
              <a:rPr lang="hu-HU" sz="1800" dirty="0" smtClean="0"/>
              <a:t>Munkaeszközök üzembe helyezése</a:t>
            </a:r>
          </a:p>
          <a:p>
            <a:r>
              <a:rPr lang="hu-HU" sz="1800" dirty="0" smtClean="0"/>
              <a:t>Időszakos biztonsági felülvizsgálatok</a:t>
            </a:r>
          </a:p>
          <a:p>
            <a:r>
              <a:rPr lang="hu-HU" sz="1800" dirty="0" smtClean="0"/>
              <a:t>Egészségvédelmi és biztonsági terv – EB terv</a:t>
            </a:r>
          </a:p>
          <a:p>
            <a:endParaRPr lang="hu-H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 számít munkabalesetnek?</a:t>
            </a:r>
            <a:endParaRPr lang="hu-H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i="1" dirty="0" smtClean="0"/>
              <a:t>Munkabaleset: </a:t>
            </a:r>
            <a:r>
              <a:rPr lang="hu-HU" sz="1800" dirty="0" smtClean="0"/>
              <a:t>az a baleset, amely a munkavállalót a szervezett munkavégzés során vagy azzal összefüggésben éri, annak helyétől és időpontjától és a munkavállaló (sérült) közrehatásának mértékétől függetlenül.</a:t>
            </a:r>
          </a:p>
          <a:p>
            <a:endParaRPr lang="hu-HU" sz="1800" dirty="0" smtClean="0"/>
          </a:p>
          <a:p>
            <a:r>
              <a:rPr lang="hu-HU" sz="1800" b="1" i="1" dirty="0" smtClean="0"/>
              <a:t>A munkavégzéssel összefüggésben következik be a baleset,</a:t>
            </a:r>
            <a:r>
              <a:rPr lang="hu-HU" sz="1800" dirty="0" smtClean="0"/>
              <a:t> ha a munkavállalót a foglakozás körében végzett munkához kapcsolódó közlekedés, anyagvételezés, anyagmozgatás, tisztálkodás, szervezett üzemi étkeztetés, foglalkozás-egészségügyi szolgáltatás és a munkáltató által nyújtott egyéb szolgáltatás stb. igénybevétele során éri.</a:t>
            </a:r>
          </a:p>
          <a:p>
            <a:endParaRPr lang="hu-HU" sz="1800" dirty="0" smtClean="0"/>
          </a:p>
          <a:p>
            <a:r>
              <a:rPr lang="hu-HU" sz="1800" b="1" i="1" dirty="0" smtClean="0"/>
              <a:t>Nem tekinthető munkavégzéssel összefüggésben bekövetkező balesetnek </a:t>
            </a:r>
            <a:r>
              <a:rPr lang="hu-HU" sz="1800" dirty="0" smtClean="0"/>
              <a:t>az a balesett, amely a sérültet a lakásról (szállásról) a munkahelyére, illetve a munkahelyéről a lakásra (szállásra) menet közben éri, </a:t>
            </a:r>
            <a:r>
              <a:rPr lang="hu-HU" sz="1800" b="1" dirty="0" smtClean="0"/>
              <a:t>kivéve, </a:t>
            </a:r>
            <a:r>
              <a:rPr lang="hu-HU" sz="1800" dirty="0" smtClean="0"/>
              <a:t>ha a baleset a munkáltató saját vagy bérelt járművével történik.</a:t>
            </a:r>
            <a:endParaRPr lang="hu-HU" sz="18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2000" dirty="0" smtClean="0"/>
          </a:p>
          <a:p>
            <a:pPr algn="ctr">
              <a:buNone/>
            </a:pPr>
            <a:r>
              <a:rPr lang="hu-HU" sz="2400" b="1" dirty="0" smtClean="0"/>
              <a:t>A munkabalesetet és a foglalkozási megbetegedést – ideértve a fokozott expozíciós eseteket – be kell jelenteni, ki kell vizsgálni, és nyilvántartásba kell venni.</a:t>
            </a:r>
          </a:p>
          <a:p>
            <a:pPr algn="ctr">
              <a:buNone/>
            </a:pPr>
            <a:endParaRPr lang="hu-HU" sz="2400" b="1" dirty="0" smtClean="0"/>
          </a:p>
          <a:p>
            <a:pPr algn="ctr">
              <a:buNone/>
            </a:pPr>
            <a:r>
              <a:rPr lang="hu-HU" sz="2400" b="1" dirty="0" smtClean="0"/>
              <a:t>A sérült, illetőleg a balesetet észlelő személy köteles a balesetet a munkát közvetlenül irányító személynek haladéktalanul jelenteni.</a:t>
            </a:r>
            <a:endParaRPr lang="hu-HU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Teendők munkabaleset esetén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/>
              <a:t>A munkáltatónak a munkaképtelenséget okozó balesetet – az arról történő tudomásszerzést követően – haladéktalanul ki kell vizsgálnia, és a kivizsgálás eredményét munkabaleseti jegyzőkönyvben kell rögzítenie. A vizsgálat megállapításait olyan részletesen kell rögzíteni (pl. tanuk meghallgatásáról készült jegyzőkönyvvel, helyszínrajzzal, fényképpel), hogy az alkalmas legyen a baleset okainak felderítésére és vita esetén a tényállás tisztázására.</a:t>
            </a:r>
          </a:p>
          <a:p>
            <a:pPr>
              <a:buNone/>
            </a:pPr>
            <a:r>
              <a:rPr lang="hu-HU" sz="1800" dirty="0" smtClean="0"/>
              <a:t>A vizsgálat dokumentációját a munkabaleseti nyilvántartásba szereplő sorszámmal kell ellátni. Ezt a sorszámot a munkabaleseti jegyzőkönyvön is fel kell tüntetni.</a:t>
            </a:r>
          </a:p>
          <a:p>
            <a:pPr>
              <a:buNone/>
            </a:pPr>
            <a:r>
              <a:rPr lang="hu-HU" sz="1800" dirty="0" smtClean="0"/>
              <a:t>A munkabaleseti nyilvántartást a munkáltató székhelyén vagy a munkáltató nyilvántartását vezető szervezetnél összesítve, és minden területileg elkülönült szervezeti egységnél külön-külön vezetni kell.</a:t>
            </a:r>
          </a:p>
          <a:p>
            <a:pPr>
              <a:buNone/>
            </a:pPr>
            <a:r>
              <a:rPr lang="hu-HU" sz="1800" dirty="0" smtClean="0"/>
              <a:t>Jegyzőkönyvet minden sérültről külön-külön – munkabaleseti jegyzőkönyv kitöltési útmutatója – alapján kell kiállítani.</a:t>
            </a:r>
            <a:endParaRPr lang="hu-H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hu-HU" sz="1800" b="1" dirty="0" smtClean="0"/>
              <a:t>A munkáltató köteles a kivizsgálás befejezésekor, de legkésőbb a tárgyhót követő hónap 8. napjáig megküldeni a jegyzőkönyvet:</a:t>
            </a:r>
          </a:p>
          <a:p>
            <a:endParaRPr lang="hu-HU" sz="1800" b="1" dirty="0" smtClean="0"/>
          </a:p>
          <a:p>
            <a:pPr lvl="1"/>
            <a:r>
              <a:rPr lang="hu-HU" sz="1800" dirty="0" smtClean="0"/>
              <a:t>A sérültnek, halála esetén hozzátartozójának</a:t>
            </a:r>
          </a:p>
          <a:p>
            <a:pPr lvl="1"/>
            <a:r>
              <a:rPr lang="hu-HU" sz="1800" dirty="0" smtClean="0"/>
              <a:t>A halált ill. három napot meghaladó munkaképtelenséget okozó munkabalesetről a munkahely helyszíne szerint illetékes munkavédelmi felügyelőségnek</a:t>
            </a:r>
          </a:p>
          <a:p>
            <a:pPr lvl="1"/>
            <a:r>
              <a:rPr lang="hu-HU" sz="1800" dirty="0" smtClean="0"/>
              <a:t>Külföldi kiküldetés, külszolgálat, munkaerő-kölcsönzés esetén a magyarországi székhelyű munkáltató magyar munkavállalójának és a munkáltató székhelye szerint illetékes munkavédelmi felügyelőségnek</a:t>
            </a:r>
          </a:p>
          <a:p>
            <a:pPr lvl="1"/>
            <a:r>
              <a:rPr lang="hu-HU" sz="1800" dirty="0" smtClean="0"/>
              <a:t>A társadalombiztosítási kifizetőhelynek, ennek hiányában az illetékes regionális egészségbiztosítási pénztárnak (kirendeltségnek)</a:t>
            </a:r>
          </a:p>
          <a:p>
            <a:pPr lvl="1"/>
            <a:r>
              <a:rPr lang="hu-HU" sz="1800" dirty="0" smtClean="0"/>
              <a:t>Munkaerő-kölcsönzés, kirendelés esetén a kölcsönbeadó, kirendelő munkáltatónak</a:t>
            </a:r>
          </a:p>
          <a:p>
            <a:pPr lvl="1">
              <a:buNone/>
            </a:pPr>
            <a:endParaRPr lang="hu-HU" sz="1800" dirty="0" smtClean="0"/>
          </a:p>
          <a:p>
            <a:pPr lvl="1" algn="ctr">
              <a:buNone/>
            </a:pPr>
            <a:r>
              <a:rPr lang="hu-HU" sz="1800" b="1" dirty="0" smtClean="0"/>
              <a:t>Súlyos munkabaleset esetén a határidő indokolt esetben 30 nappal meghosszabbítható.</a:t>
            </a:r>
            <a:endParaRPr lang="hu-HU"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Súlyos munkabaleset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/>
              <a:t>Súlyos munkabaleset esetén a munkáltató a munkavédelmi felügyelőség megérkezéséig köteles a helyszínt a mentést követően balesetkori állapotában megőrizni. Ha a balesetkori állapot megőrzése további  súlyos  veszélyhelyzetet idézne elő vagy jelentős anyagi kárral járna, akkor a baleset helyszínéről fényképet, videofelvételt vagy egyéb, a munkabaleset kivizsgálását elősegítő dokumentumot kell készíteni.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b="1" dirty="0" smtClean="0"/>
              <a:t>A súlyos munkabalesetről készített jegyzőkönyvnek a munkavédelmi felügyelőséghez történő megküldésekor másolatban mellékelni kell a munkáltatói balesetvizsgálat teljes dokumentációját</a:t>
            </a:r>
            <a:r>
              <a:rPr lang="hu-HU" sz="1800" b="1" dirty="0" smtClean="0"/>
              <a:t>.</a:t>
            </a:r>
            <a:endParaRPr lang="hu-HU" sz="18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Balesetvizsgálat dokumentációja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/>
          </a:p>
          <a:p>
            <a:r>
              <a:rPr lang="hu-HU" sz="2000" dirty="0" smtClean="0"/>
              <a:t>A meghallgatási jegyzőkönyvek</a:t>
            </a:r>
          </a:p>
          <a:p>
            <a:r>
              <a:rPr lang="hu-HU" sz="2000" dirty="0" smtClean="0"/>
              <a:t>A szakmai képzettséget igazoló dokumentumok</a:t>
            </a:r>
          </a:p>
          <a:p>
            <a:r>
              <a:rPr lang="hu-HU" sz="2000" dirty="0" smtClean="0"/>
              <a:t>A kezelési jogosultságot igazoló dokumentumok</a:t>
            </a:r>
          </a:p>
          <a:p>
            <a:r>
              <a:rPr lang="hu-HU" sz="2000" dirty="0" smtClean="0"/>
              <a:t>Az egészségügyi alkalmasságot igazoló dokumentum</a:t>
            </a:r>
          </a:p>
          <a:p>
            <a:r>
              <a:rPr lang="hu-HU" sz="2000" dirty="0" smtClean="0"/>
              <a:t>Az üzembe helyezést dokumentáló irat</a:t>
            </a:r>
          </a:p>
          <a:p>
            <a:r>
              <a:rPr lang="hu-HU" sz="2000" dirty="0" smtClean="0"/>
              <a:t>Időszakos biztonsági felülvizsgálatot dokumentáló irat</a:t>
            </a:r>
          </a:p>
          <a:p>
            <a:r>
              <a:rPr lang="hu-HU" sz="2000" dirty="0" smtClean="0"/>
              <a:t>A kockázatértékelést dokumentáló irat</a:t>
            </a:r>
          </a:p>
          <a:p>
            <a:r>
              <a:rPr lang="hu-HU" sz="2000" dirty="0" smtClean="0"/>
              <a:t>Fényképfelvételek, videó felvételek</a:t>
            </a:r>
          </a:p>
          <a:p>
            <a:r>
              <a:rPr lang="hu-HU" sz="2000" dirty="0" smtClean="0"/>
              <a:t>Belső szabályzatok vonatkozó részei</a:t>
            </a:r>
            <a:endParaRPr lang="hu-H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dirty="0" smtClean="0"/>
              <a:t>Súlyos az a munkabaleset, amely:</a:t>
            </a:r>
          </a:p>
          <a:p>
            <a:pPr>
              <a:buNone/>
            </a:pPr>
            <a:endParaRPr lang="hu-HU" sz="2000" b="1" dirty="0" smtClean="0"/>
          </a:p>
          <a:p>
            <a:r>
              <a:rPr lang="hu-HU" sz="2000" dirty="0" smtClean="0"/>
              <a:t> a sérült halállát (halálos munkabaleset az a baleset is, amelynek bekövetkezésétől számított egy éven belül a sérült orvosi szakvélemény szerinti a balesettel összefüggésben életét vesztette), magzata vagy újszülöttje halálát, önálló életvezetést gátló maradandó károsodását;</a:t>
            </a:r>
          </a:p>
          <a:p>
            <a:endParaRPr lang="hu-HU" sz="2000" dirty="0" smtClean="0"/>
          </a:p>
          <a:p>
            <a:r>
              <a:rPr lang="hu-HU" sz="2000" dirty="0" smtClean="0"/>
              <a:t>Valamely érzékszerv, érzékelőképesség, illetve a reprodukciós képesség elvesztését vagy jelentős mértékű károsodását okozta;</a:t>
            </a:r>
          </a:p>
          <a:p>
            <a:endParaRPr lang="hu-HU" sz="2000" dirty="0" smtClean="0"/>
          </a:p>
          <a:p>
            <a:r>
              <a:rPr lang="hu-HU" sz="2000" dirty="0" smtClean="0"/>
              <a:t>Orvosi vélemény szerint életveszélyes sérülést, egészségkárosodást;</a:t>
            </a:r>
          </a:p>
          <a:p>
            <a:endParaRPr lang="hu-HU" sz="2000" dirty="0" smtClean="0"/>
          </a:p>
          <a:p>
            <a:r>
              <a:rPr lang="hu-HU" sz="2000" dirty="0" smtClean="0"/>
              <a:t>Súlyos csonkulást, hüvelykujj vagy kéz, láb két vagy több ujja nagyobb részének elvesztése (továbbá ennél súlyosabb esetek);</a:t>
            </a:r>
          </a:p>
          <a:p>
            <a:endParaRPr lang="hu-HU" sz="2000" dirty="0" smtClean="0"/>
          </a:p>
          <a:p>
            <a:r>
              <a:rPr lang="hu-HU" sz="2000" dirty="0" smtClean="0"/>
              <a:t>Beszélő képesség elvesztését vagy feltűnő eltorzulást, bénulást, illetőleg elmezavart okozott.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Mi a munkavédelem célja?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/>
          </a:p>
          <a:p>
            <a:r>
              <a:rPr lang="hu-HU" sz="1800" dirty="0" smtClean="0"/>
              <a:t>A munkavédelem céljai a következők:</a:t>
            </a:r>
          </a:p>
          <a:p>
            <a:endParaRPr lang="hu-HU" sz="1800" dirty="0" smtClean="0"/>
          </a:p>
          <a:p>
            <a:pPr lvl="1"/>
            <a:r>
              <a:rPr lang="hu-HU" sz="1800" dirty="0" smtClean="0"/>
              <a:t>A szervezetten munkát végzők egészségének, munkavégző képességének megóvása</a:t>
            </a:r>
          </a:p>
          <a:p>
            <a:pPr lvl="1"/>
            <a:r>
              <a:rPr lang="hu-HU" sz="1800" dirty="0" smtClean="0"/>
              <a:t>A munkakörülmények humanizálása</a:t>
            </a:r>
          </a:p>
          <a:p>
            <a:pPr lvl="1"/>
            <a:r>
              <a:rPr lang="hu-HU" sz="1800" dirty="0" smtClean="0"/>
              <a:t>A munkabalesetek és foglalkozással összefüggő megbetegedések megelőzése</a:t>
            </a:r>
          </a:p>
          <a:p>
            <a:pPr lvl="1">
              <a:buNone/>
            </a:pPr>
            <a:endParaRPr lang="hu-HU" sz="1800" dirty="0" smtClean="0"/>
          </a:p>
          <a:p>
            <a:pPr lvl="1">
              <a:buNone/>
            </a:pPr>
            <a:r>
              <a:rPr lang="hu-HU" sz="2000" b="1" dirty="0" smtClean="0"/>
              <a:t>Alapelv:</a:t>
            </a:r>
          </a:p>
          <a:p>
            <a:pPr lvl="1">
              <a:buNone/>
            </a:pPr>
            <a:endParaRPr lang="hu-HU" sz="1000" dirty="0" smtClean="0"/>
          </a:p>
          <a:p>
            <a:pPr lvl="1">
              <a:buNone/>
            </a:pPr>
            <a:r>
              <a:rPr lang="hu-HU" sz="1800" b="1" i="1" dirty="0" smtClean="0"/>
              <a:t>„A Magyar Köztársaság területén munkát végzőknek joguk van a biztonságos és egészséges munkafeltételekhez.”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Kire vonatkozik a munkavédelem?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/>
          </a:p>
          <a:p>
            <a:pPr algn="ctr">
              <a:buNone/>
            </a:pPr>
            <a:r>
              <a:rPr lang="hu-HU" sz="2400" dirty="0" smtClean="0"/>
              <a:t>A munkavédelem kiterjed minden </a:t>
            </a:r>
            <a:r>
              <a:rPr lang="hu-HU" sz="2400" b="1" i="1" dirty="0" smtClean="0"/>
              <a:t>szervezett munkavégzésre</a:t>
            </a:r>
            <a:r>
              <a:rPr lang="hu-HU" sz="2400" dirty="0" smtClean="0"/>
              <a:t>, függetlenül attól, hogy az milyen szervezeti vagy tulajdoni formában történik.</a:t>
            </a:r>
          </a:p>
          <a:p>
            <a:pPr algn="just">
              <a:buNone/>
            </a:pPr>
            <a:endParaRPr lang="hu-HU" sz="2000" b="1" i="1" dirty="0" smtClean="0"/>
          </a:p>
          <a:p>
            <a:pPr algn="just">
              <a:buNone/>
            </a:pPr>
            <a:r>
              <a:rPr lang="hu-HU" sz="2000" b="1" i="1" dirty="0" smtClean="0"/>
              <a:t>Szervezett munkavégzés: </a:t>
            </a:r>
            <a:r>
              <a:rPr lang="hu-HU" sz="2000" dirty="0" smtClean="0"/>
              <a:t>a munkaviszonyban, az önkéntes jogviszonyban végzett munka, valamint a munkáltató által szervezett társadalmi munka.</a:t>
            </a:r>
          </a:p>
          <a:p>
            <a:pPr algn="just">
              <a:buNone/>
            </a:pPr>
            <a:endParaRPr lang="hu-HU" sz="1800" dirty="0" smtClean="0"/>
          </a:p>
          <a:p>
            <a:pPr algn="just">
              <a:buNone/>
            </a:pPr>
            <a:r>
              <a:rPr lang="hu-HU" sz="1800" dirty="0" smtClean="0"/>
              <a:t>(A természetes személy munkáltató háztartásában egyszerűsített foglalkoztatás keretében történő munkavégzés nem tartozik a szervezett munkavégzés alá.)</a:t>
            </a:r>
            <a:endParaRPr lang="hu-H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Hogyan valósul meg a munkavédelem?</a:t>
            </a:r>
            <a:endParaRPr lang="hu-H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800" b="1" i="1" dirty="0" smtClean="0"/>
              <a:t>A munkáltató felelős</a:t>
            </a:r>
            <a:r>
              <a:rPr lang="hu-HU" sz="1800" dirty="0" smtClean="0"/>
              <a:t> az egészséget nem veszélyeztető és biztonságos munkavégzés követelményeinek megvalósításáért.</a:t>
            </a:r>
          </a:p>
          <a:p>
            <a:r>
              <a:rPr lang="hu-HU" sz="1800" dirty="0" smtClean="0"/>
              <a:t>A munkavállalók munkavédelmi kötelezettségei </a:t>
            </a:r>
            <a:r>
              <a:rPr lang="hu-HU" sz="1800" b="1" i="1" dirty="0" smtClean="0"/>
              <a:t>nem érintik </a:t>
            </a:r>
            <a:r>
              <a:rPr lang="hu-HU" sz="1800" dirty="0" smtClean="0"/>
              <a:t> a munkáltató felelősségét.</a:t>
            </a:r>
          </a:p>
          <a:p>
            <a:r>
              <a:rPr lang="hu-HU" sz="1800" dirty="0" smtClean="0"/>
              <a:t>A munkáltatói feladatok teljesítésével összefüggésben keletkező költségeket és egyéb terheket nem szabad a munkavállalóra hárítani.</a:t>
            </a:r>
          </a:p>
          <a:p>
            <a:r>
              <a:rPr lang="hu-HU" sz="1800" dirty="0" smtClean="0"/>
              <a:t>Az egészséget nem veszélyeztető és biztonságos munkavégzés követelményei megvalósításának módját – a jogszabályok és a szabványok keretein belül – a munkáltató határozza meg.</a:t>
            </a:r>
          </a:p>
          <a:p>
            <a:r>
              <a:rPr lang="hu-HU" sz="1800" dirty="0" smtClean="0"/>
              <a:t>A munkáltató felelős azért, hogy minden munkavállaló az általa értett nyelven ismerhesse meg az egészséget nem veszélyeztető és biztonságos munkavégzés reá vonatkozó szabályait.</a:t>
            </a:r>
          </a:p>
          <a:p>
            <a:r>
              <a:rPr lang="hu-HU" sz="1800" dirty="0" smtClean="0"/>
              <a:t>Az egészséget nem veszélyeztető és biztonságos munkavégzésre vonatkozó szabályokat úgy kell meghatározni,  hogy végrehajtásuk megfelelő védelmet nyújtson a munkavállalókon túlmenően a munkavégzés hatókörében tartózkodóknak és a szolgáltatást igénybe vevőnek is.</a:t>
            </a:r>
          </a:p>
          <a:p>
            <a:pPr>
              <a:buNone/>
            </a:pPr>
            <a:endParaRPr lang="hu-HU" sz="1800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Melyek a munkavédelemre vonatkozó szabályok?</a:t>
            </a:r>
            <a:endParaRPr lang="hu-H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1800" dirty="0" smtClean="0"/>
          </a:p>
          <a:p>
            <a:r>
              <a:rPr lang="hu-HU" sz="2000" dirty="0" smtClean="0"/>
              <a:t>A munkavédelem alapvető szabályait az </a:t>
            </a:r>
            <a:r>
              <a:rPr lang="hu-HU" sz="2000" b="1" i="1" dirty="0" smtClean="0"/>
              <a:t>1993. évi XCIII Törvény </a:t>
            </a:r>
            <a:r>
              <a:rPr lang="hu-HU" sz="2000" dirty="0" smtClean="0"/>
              <a:t>tartalmazza.</a:t>
            </a:r>
          </a:p>
          <a:p>
            <a:endParaRPr lang="hu-HU" sz="2000" dirty="0" smtClean="0"/>
          </a:p>
          <a:p>
            <a:r>
              <a:rPr lang="hu-HU" sz="2000" dirty="0" smtClean="0"/>
              <a:t>A </a:t>
            </a:r>
            <a:r>
              <a:rPr lang="hu-HU" sz="2000" b="1" i="1" dirty="0" smtClean="0"/>
              <a:t>részletes szabályait </a:t>
            </a:r>
            <a:r>
              <a:rPr lang="hu-HU" sz="2000" dirty="0" smtClean="0"/>
              <a:t>az 1993. évi XCIII Törvény felhatalmazása alapján a foglalkoztatáspolitikáért felelős miniszter által kiadott és más külön jogszabályok, az egyes veszélyes tevékenységekre vonatkozóan a feladatkörében érintett miniszter rendeletével hatályba léptetett szabályzatok tartalmazzák.</a:t>
            </a:r>
            <a:endParaRPr lang="hu-H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r>
              <a:rPr lang="hu-HU" sz="2000" b="1" i="1" dirty="0" smtClean="0"/>
              <a:t>Munkavédelemre vonatkozó szabálynak minősül </a:t>
            </a:r>
            <a:r>
              <a:rPr lang="hu-HU" sz="2000" dirty="0" smtClean="0"/>
              <a:t>a nemzeti szabványosításról szóló jogszabály figyelembevételével a munkavédelmi tartalmú nemzeti szabvány annyiban, hogy a magyar nyelvű nemzeti szabványtól különböző megoldás alkalmazása esetén a munkáltató köteles – vitás  esetben – annak bizonyítására, hogy az általa alkalmazott megoldás munkavédelmi szempontból legalább egyenértékű a vonatkozó szabványban foglalt követelménnyel, megoldással.</a:t>
            </a:r>
          </a:p>
          <a:p>
            <a:endParaRPr lang="hu-HU" sz="2000" dirty="0" smtClean="0"/>
          </a:p>
          <a:p>
            <a:r>
              <a:rPr lang="hu-HU" sz="2000" b="1" i="1" dirty="0" smtClean="0"/>
              <a:t>Munkavédelemre vonatkozó szabálynak minősül </a:t>
            </a:r>
            <a:r>
              <a:rPr lang="hu-HU" sz="2000" dirty="0" smtClean="0"/>
              <a:t>a munkáltatónak a 2. § (3) bekezdése szerinti rendelkezés is.</a:t>
            </a:r>
            <a:endParaRPr lang="hu-H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Munkavédelem hatósági felügyelete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1800" b="1" i="1" dirty="0" smtClean="0"/>
              <a:t>	Országos Munkavédelmi és Munkaügyi Főfelügyelőség (OMMF)</a:t>
            </a:r>
          </a:p>
          <a:p>
            <a:pPr>
              <a:buNone/>
            </a:pPr>
            <a:endParaRPr lang="hu-HU" sz="1800" b="1" i="1" dirty="0" smtClean="0"/>
          </a:p>
          <a:p>
            <a:pPr>
              <a:buSzPct val="112000"/>
              <a:buFont typeface="Arial" pitchFamily="34" charset="0"/>
              <a:buChar char="•"/>
            </a:pPr>
            <a:r>
              <a:rPr lang="hu-HU" sz="1900" dirty="0" smtClean="0"/>
              <a:t>A munkáltatók és munkavállalók egészséget nem veszélyeztető és biztonságos munkavégzéssel kapcsolatos feladatainak és kötelezettségeinek teljesítésére, ideértve a foglalkozás-egészségügyi szolgálatok munkavédelmi feladatainak megvalósítását is.</a:t>
            </a:r>
          </a:p>
          <a:p>
            <a:pPr>
              <a:buSzPct val="112000"/>
              <a:buFont typeface="Arial" pitchFamily="34" charset="0"/>
              <a:buChar char="•"/>
            </a:pPr>
            <a:endParaRPr lang="hu-HU" sz="1900" dirty="0" smtClean="0"/>
          </a:p>
          <a:p>
            <a:pPr>
              <a:buSzPct val="112000"/>
              <a:buFont typeface="Arial" pitchFamily="34" charset="0"/>
              <a:buChar char="•"/>
            </a:pPr>
            <a:r>
              <a:rPr lang="hu-HU" sz="1900" dirty="0" smtClean="0"/>
              <a:t>A munkahelyek létesítésére, munkaeszközök üzemeltetésére, az alkalmazott technológiákra és anyagokra, valamint az egyéni védőeszközökre vonatkozó követelmények érvényesítésére.</a:t>
            </a:r>
          </a:p>
          <a:p>
            <a:pPr>
              <a:buSzPct val="112000"/>
              <a:buFont typeface="Arial" pitchFamily="34" charset="0"/>
              <a:buChar char="•"/>
            </a:pPr>
            <a:endParaRPr lang="hu-HU" sz="1900" dirty="0" smtClean="0"/>
          </a:p>
          <a:p>
            <a:pPr>
              <a:buSzPct val="112000"/>
              <a:buFont typeface="Arial" pitchFamily="34" charset="0"/>
              <a:buChar char="•"/>
            </a:pPr>
            <a:r>
              <a:rPr lang="hu-HU" sz="1900" dirty="0" smtClean="0"/>
              <a:t>A munkabalesetek, foglalkozási megbetegedések és fokozott expozíciós esetek kivizsgálására, bejelentésére, nyilvántartására, valamint megelőzésére tett intézkedésekre.</a:t>
            </a:r>
          </a:p>
          <a:p>
            <a:pPr>
              <a:buSzPct val="112000"/>
              <a:buFont typeface="Arial" pitchFamily="34" charset="0"/>
              <a:buChar char="•"/>
            </a:pPr>
            <a:endParaRPr lang="hu-HU" sz="1900" dirty="0" smtClean="0"/>
          </a:p>
          <a:p>
            <a:pPr>
              <a:buSzPct val="112000"/>
              <a:buFont typeface="Arial" pitchFamily="34" charset="0"/>
              <a:buChar char="•"/>
            </a:pPr>
            <a:r>
              <a:rPr lang="hu-HU" sz="1900" dirty="0" smtClean="0"/>
              <a:t>A munkavédelmi hatóság jogosult az ellenőrzése során feltárt hiányosságok megszüntetése érdekében a Munkavédelmi Törvényben és külön jogszabályban meghatározott intézkedés és felelősségre vonás alkalmazására. </a:t>
            </a:r>
            <a:r>
              <a:rPr lang="hu-HU" sz="1900" i="1" dirty="0" err="1" smtClean="0"/>
              <a:t>Mvt</a:t>
            </a:r>
            <a:r>
              <a:rPr lang="hu-HU" sz="1900" i="1" dirty="0" smtClean="0"/>
              <a:t> 81. §</a:t>
            </a:r>
            <a:endParaRPr lang="hu-HU" sz="19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sz="32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 munkavédelem legfontosabb iratanyagai</a:t>
            </a:r>
            <a:endParaRPr lang="hu-HU" sz="32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u="sng" dirty="0" smtClean="0"/>
              <a:t>Munkavédelmi szabályzat</a:t>
            </a:r>
            <a:r>
              <a:rPr lang="hu-HU" sz="1800" dirty="0" smtClean="0"/>
              <a:t> (nem kötelező)</a:t>
            </a:r>
          </a:p>
          <a:p>
            <a:endParaRPr lang="hu-HU" sz="1800" dirty="0" smtClean="0"/>
          </a:p>
          <a:p>
            <a:pPr lvl="1"/>
            <a:r>
              <a:rPr lang="hu-HU" sz="1800" dirty="0" smtClean="0"/>
              <a:t>Az egészséget nem veszélyeztető és biztonságos munkavégzés követelményei megvalósításának módját – a jogszabályok és a szabványok keretein belül – a munkáltató határozza meg.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Munkavédelmi szabályzat készítése ugyan már nem kötelező, de érdemes egy könnyen áttekinthető könyvecskébe rendezni a cégre vonatkozó munkavédelmi szabályokat.</a:t>
            </a:r>
          </a:p>
          <a:p>
            <a:pPr lvl="1"/>
            <a:endParaRPr lang="hu-HU" sz="1800" dirty="0" smtClean="0"/>
          </a:p>
          <a:p>
            <a:pPr lvl="1"/>
            <a:r>
              <a:rPr lang="hu-HU" sz="1800" dirty="0" smtClean="0"/>
              <a:t>Munkavédelmi szabályzat hiányában gondoskodni kell, hogy minden olyan szabály, melyet írásban kötelező </a:t>
            </a:r>
            <a:r>
              <a:rPr lang="hu-HU" sz="1800" dirty="0" err="1" smtClean="0"/>
              <a:t>meghatároni</a:t>
            </a:r>
            <a:r>
              <a:rPr lang="hu-HU" sz="1800" dirty="0" smtClean="0"/>
              <a:t>, rendelkezésre álljon.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1718</Words>
  <Application>Microsoft Office PowerPoint</Application>
  <PresentationFormat>Diavetítés a képernyőre (4:3 oldalarány)</PresentationFormat>
  <Paragraphs>176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Áramlás</vt:lpstr>
      <vt:lpstr>Munkavédelem</vt:lpstr>
      <vt:lpstr> Főbb munkaadói kötelezettségek</vt:lpstr>
      <vt:lpstr>Mi a munkavédelem célja?</vt:lpstr>
      <vt:lpstr>Kire vonatkozik a munkavédelem?</vt:lpstr>
      <vt:lpstr>Hogyan valósul meg a munkavédelem?</vt:lpstr>
      <vt:lpstr>Melyek a munkavédelemre vonatkozó szabályok?</vt:lpstr>
      <vt:lpstr>7. dia</vt:lpstr>
      <vt:lpstr>Munkavédelem hatósági felügyelete</vt:lpstr>
      <vt:lpstr>A munkavédelem legfontosabb iratanyagai</vt:lpstr>
      <vt:lpstr>Egyéni védőeszközök juttatásának rendje</vt:lpstr>
      <vt:lpstr>Kockázatértékelés</vt:lpstr>
      <vt:lpstr>Főbb lépései</vt:lpstr>
      <vt:lpstr>Mit jelent a kockázat?</vt:lpstr>
      <vt:lpstr>Mikor kell első alkalommal elvégezni a kockázatértékelést?</vt:lpstr>
      <vt:lpstr>Milyen gyakran kell felülvizsgálni a kockázatértékelést?</vt:lpstr>
      <vt:lpstr>Legfontosabb kockázati tényezők</vt:lpstr>
      <vt:lpstr>Mentési terv</vt:lpstr>
      <vt:lpstr>Érintésvédelmi minősítő irat</vt:lpstr>
      <vt:lpstr>Veszélyes anyagok bejelentése</vt:lpstr>
      <vt:lpstr>Mi számít munkabalesetnek?</vt:lpstr>
      <vt:lpstr>21. dia</vt:lpstr>
      <vt:lpstr>Teendők munkabaleset esetén</vt:lpstr>
      <vt:lpstr>23. dia</vt:lpstr>
      <vt:lpstr>Súlyos munkabaleset</vt:lpstr>
      <vt:lpstr>Balesetvizsgálat dokumentációja</vt:lpstr>
      <vt:lpstr>26.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Munkavédelem</dc:title>
  <dc:creator>MNP Mérnökiroda Kft</dc:creator>
  <cp:lastModifiedBy>MNP Mérnökiroda Kft</cp:lastModifiedBy>
  <cp:revision>45</cp:revision>
  <dcterms:created xsi:type="dcterms:W3CDTF">2011-05-12T14:58:12Z</dcterms:created>
  <dcterms:modified xsi:type="dcterms:W3CDTF">2011-05-12T18:46:01Z</dcterms:modified>
</cp:coreProperties>
</file>